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3"/>
  </p:notesMasterIdLst>
  <p:sldIdLst>
    <p:sldId id="258" r:id="rId2"/>
  </p:sldIdLst>
  <p:sldSz cx="9906000" cy="6858000" type="A4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0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20A1E-D0E0-4FD1-B65D-D700C7288049}" type="datetimeFigureOut">
              <a:rPr lang="en-GB" smtClean="0"/>
              <a:t>08/07/2013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5EBD8-91C2-47A8-A11F-F320F448E09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7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7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9" descr="Logo_Solucom_900_4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050" y="5751513"/>
            <a:ext cx="2166938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8"/>
          <p:cNvSpPr>
            <a:spLocks noChangeArrowheads="1"/>
          </p:cNvSpPr>
          <p:nvPr/>
        </p:nvSpPr>
        <p:spPr bwMode="auto">
          <a:xfrm>
            <a:off x="0" y="0"/>
            <a:ext cx="9906000" cy="2205038"/>
          </a:xfrm>
          <a:prstGeom prst="rect">
            <a:avLst/>
          </a:prstGeom>
          <a:gradFill rotWithShape="1">
            <a:gsLst>
              <a:gs pos="0">
                <a:srgbClr val="003560"/>
              </a:gs>
              <a:gs pos="50000">
                <a:srgbClr val="00477F"/>
              </a:gs>
              <a:gs pos="100000">
                <a:srgbClr val="00356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776536" y="4077074"/>
            <a:ext cx="8328596" cy="57658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>
              <a:defRPr kumimoji="1" sz="2600">
                <a:solidFill>
                  <a:srgbClr val="004780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3117" name="Rectangle 4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6537" y="4725144"/>
            <a:ext cx="8352855" cy="43279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240447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75574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3052" y="1289050"/>
            <a:ext cx="4586288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40" y="1289050"/>
            <a:ext cx="4586287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4137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8409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4600" y="649287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201FDD2-27F9-4966-B34E-DF3AF7EF073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871133" cy="830997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>
            <a:lvl1pPr marL="0" algn="ctr" defTabSz="914400" rtl="0" eaLnBrk="1" latinLnBrk="0" hangingPunct="1">
              <a:buFont typeface="Arial" pitchFamily="34" charset="0"/>
              <a:buNone/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981200" y="57150"/>
            <a:ext cx="7924800" cy="571501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000"/>
              </a:lnSpc>
              <a:defRPr sz="3200" b="1" spc="-1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Enter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9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-6535" y="-23813"/>
            <a:ext cx="9921875" cy="927101"/>
          </a:xfrm>
          <a:prstGeom prst="rect">
            <a:avLst/>
          </a:prstGeom>
          <a:solidFill>
            <a:srgbClr val="00477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44000" tIns="72000" rIns="92075" bIns="46038" anchor="b"/>
          <a:lstStyle/>
          <a:p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-26988"/>
            <a:ext cx="9921875" cy="927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477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5024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44000" tIns="72000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2" y="1289050"/>
            <a:ext cx="9324975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43" name="BDP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69088"/>
            <a:ext cx="9921875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800">
                <a:solidFill>
                  <a:schemeClr val="tx1"/>
                </a:solidFill>
                <a:cs typeface="Arial" charset="0"/>
              </a:defRPr>
            </a:lvl1pPr>
          </a:lstStyle>
          <a:p>
            <a:endParaRPr lang="fr-FR" dirty="0"/>
          </a:p>
        </p:txBody>
      </p:sp>
      <p:sp>
        <p:nvSpPr>
          <p:cNvPr id="1047" name="Numero"/>
          <p:cNvSpPr>
            <a:spLocks noChangeArrowheads="1"/>
          </p:cNvSpPr>
          <p:nvPr/>
        </p:nvSpPr>
        <p:spPr bwMode="auto">
          <a:xfrm>
            <a:off x="9272588" y="6669092"/>
            <a:ext cx="576262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fld id="{2BD4DD48-17BC-4FDF-AB5F-031E7608C1BF}" type="slidenum">
              <a:rPr kumimoji="1" lang="fr-CA" sz="800">
                <a:solidFill>
                  <a:srgbClr val="5F5F5F"/>
                </a:solidFill>
                <a:cs typeface="Arial" charset="0"/>
              </a:rPr>
              <a:pPr algn="r" eaLnBrk="0" hangingPunct="0"/>
              <a:t>‹N°›</a:t>
            </a:fld>
            <a:endParaRPr kumimoji="1" lang="fr-CA" sz="800">
              <a:solidFill>
                <a:srgbClr val="5F5F5F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274638" indent="-274638" algn="l" rtl="0" eaLnBrk="1" fontAlgn="base" hangingPunct="1">
        <a:spcBef>
          <a:spcPct val="50000"/>
        </a:spcBef>
        <a:spcAft>
          <a:spcPct val="0"/>
        </a:spcAft>
        <a:buClr>
          <a:srgbClr val="004780"/>
        </a:buClr>
        <a:buFont typeface="Wingdings" pitchFamily="2" charset="2"/>
        <a:buChar char="§"/>
        <a:defRPr kumimoji="1" sz="2400">
          <a:solidFill>
            <a:srgbClr val="5F5F5F"/>
          </a:solidFill>
          <a:latin typeface="+mn-lt"/>
          <a:ea typeface="+mn-ea"/>
          <a:cs typeface="+mn-cs"/>
        </a:defRPr>
      </a:lvl1pPr>
      <a:lvl2pPr marL="722313" indent="-268288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65000"/>
        <a:buFont typeface="Webdings" pitchFamily="18" charset="2"/>
        <a:buChar char="4"/>
        <a:defRPr kumimoji="1" sz="2000">
          <a:solidFill>
            <a:srgbClr val="5F5F5F"/>
          </a:solidFill>
          <a:latin typeface="+mn-lt"/>
        </a:defRPr>
      </a:lvl2pPr>
      <a:lvl3pPr marL="1081088" indent="-179388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50000"/>
        <a:buFont typeface="Webdings" pitchFamily="18" charset="2"/>
        <a:buChar char="="/>
        <a:defRPr kumimoji="1" sz="1300">
          <a:solidFill>
            <a:srgbClr val="5F5F5F"/>
          </a:solidFill>
          <a:latin typeface="+mn-lt"/>
        </a:defRPr>
      </a:lvl3pPr>
      <a:lvl4pPr marL="1344613" indent="-84138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Font typeface="Microsoft Sans Serif" pitchFamily="34" charset="0"/>
        <a:buChar char="-"/>
        <a:defRPr kumimoji="1" sz="1000">
          <a:solidFill>
            <a:srgbClr val="5F5F5F"/>
          </a:solidFill>
          <a:latin typeface="+mn-lt"/>
        </a:defRPr>
      </a:lvl4pPr>
      <a:lvl5pPr marL="16097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5pPr>
      <a:lvl6pPr marL="20669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6pPr>
      <a:lvl7pPr marL="25241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7pPr>
      <a:lvl8pPr marL="29813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8pPr>
      <a:lvl9pPr marL="34385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13402"/>
              </p:ext>
            </p:extLst>
          </p:nvPr>
        </p:nvGraphicFramePr>
        <p:xfrm>
          <a:off x="16024" y="1628800"/>
          <a:ext cx="9906000" cy="3223260"/>
        </p:xfrm>
        <a:graphic>
          <a:graphicData uri="http://schemas.openxmlformats.org/drawingml/2006/table">
            <a:tbl>
              <a:tblPr firstRow="1">
                <a:tableStyleId>{17292A2E-F333-43FB-9621-5CBBE7FDCDCB}</a:tableStyleId>
              </a:tblPr>
              <a:tblGrid>
                <a:gridCol w="5393267"/>
                <a:gridCol w="4512733"/>
              </a:tblGrid>
              <a:tr h="263875">
                <a:tc>
                  <a:txBody>
                    <a:bodyPr/>
                    <a:lstStyle/>
                    <a:p>
                      <a:pPr algn="ctr"/>
                      <a:r>
                        <a:rPr lang="fr-FR" sz="1800" b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OWASP Top 10 – 2010 (Précédent)</a:t>
                      </a:r>
                      <a:endParaRPr lang="fr-FR" sz="18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OWASP Top 10 – 2013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(Nouveau)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A1 – Injection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A1 – Injection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A3 – Violation de Gestion d’authentification et de Session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A2 – Violation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Gestion d’authentification et de Session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A2 – Cross-Site Scripting (XSS)</a:t>
                      </a:r>
                      <a:endParaRPr lang="en-US" sz="1050" b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A3 – Cross-Site Scripting (XSS)</a:t>
                      </a:r>
                      <a:endParaRPr lang="en-US" sz="1050" b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A4 – Références directes non sécurisées à un objet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A4 – Références directes non sécurisées à un objet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A6 – Mauvaise configuration sécurité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A5 – Mauvaise configuration sécurité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A7 –Stockage cryptographique non sécurisé –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Fusionné avec A9 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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A6 – Exposition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données sensibles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A8 – Manque de restriction d’accès à une URL – Elargie dans 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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A7 – Manque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contrôle d’accès au niveau fonctionnel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A5 – Falsification de requête intersites (CSRF)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A8 – Falsification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requête intersites</a:t>
                      </a: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(CSRF)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&lt;inclus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dans 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A6 : 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Mauvaise configuration sécurité</a:t>
                      </a: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A9 – Utilisation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composants avec des vulnérabilités connues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A10 </a:t>
                      </a: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 Redirection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et Renvois non validés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A10 –  Redirection et Renvois non validés</a:t>
                      </a:r>
                      <a:endParaRPr lang="fr-FR" sz="1050" b="0" kern="1200" noProof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A9 – Protection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insuffisante de la couche transport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Fusionné avec</a:t>
                      </a:r>
                      <a:r>
                        <a:rPr lang="fr-FR" sz="1050" b="0" kern="1200" baseline="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 2010-A7 dans le nouveau </a:t>
                      </a:r>
                      <a:r>
                        <a:rPr lang="fr-FR" sz="1050" b="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2013-A6</a:t>
                      </a:r>
                      <a:endParaRPr lang="fr-FR" sz="1050" b="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043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02/2010" val="LastModified"/>
</p:tagLst>
</file>

<file path=ppt/theme/theme1.xml><?xml version="1.0" encoding="utf-8"?>
<a:theme xmlns:a="http://schemas.openxmlformats.org/drawingml/2006/main" name="Solucom">
  <a:themeElements>
    <a:clrScheme name="Solucom 43">
      <a:dk1>
        <a:srgbClr val="5F5F5F"/>
      </a:dk1>
      <a:lt1>
        <a:sysClr val="window" lastClr="FFFFFF"/>
      </a:lt1>
      <a:dk2>
        <a:srgbClr val="B00058"/>
      </a:dk2>
      <a:lt2>
        <a:srgbClr val="00477F"/>
      </a:lt2>
      <a:accent1>
        <a:srgbClr val="9CB9D8"/>
      </a:accent1>
      <a:accent2>
        <a:srgbClr val="C79DA4"/>
      </a:accent2>
      <a:accent3>
        <a:srgbClr val="C0C0C0"/>
      </a:accent3>
      <a:accent4>
        <a:srgbClr val="C8E0A2"/>
      </a:accent4>
      <a:accent5>
        <a:srgbClr val="F4CA92"/>
      </a:accent5>
      <a:accent6>
        <a:srgbClr val="D6DCE4"/>
      </a:accent6>
      <a:hlink>
        <a:srgbClr val="00477F"/>
      </a:hlink>
      <a:folHlink>
        <a:srgbClr val="00477F"/>
      </a:folHlink>
    </a:clrScheme>
    <a:fontScheme name="Modele_Complet_Groupe_Soluc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Solucom</Template>
  <TotalTime>3</TotalTime>
  <Words>187</Words>
  <Application>Microsoft Office PowerPoint</Application>
  <PresentationFormat>Format A4 (210 x 297 mm)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Solucom</vt:lpstr>
      <vt:lpstr>Présentation PowerPoint</vt:lpstr>
    </vt:vector>
  </TitlesOfParts>
  <Company>SOLUCOM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 SOULLIE</dc:creator>
  <cp:lastModifiedBy>Céline ROMENTEAU</cp:lastModifiedBy>
  <cp:revision>2</cp:revision>
  <dcterms:created xsi:type="dcterms:W3CDTF">2013-07-03T14:56:23Z</dcterms:created>
  <dcterms:modified xsi:type="dcterms:W3CDTF">2013-07-08T07:06:47Z</dcterms:modified>
</cp:coreProperties>
</file>